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Lst>
  <p:sldIdLst>
    <p:sldId id="275" r:id="rId2"/>
    <p:sldId id="263" r:id="rId3"/>
    <p:sldId id="257" r:id="rId4"/>
    <p:sldId id="272" r:id="rId5"/>
    <p:sldId id="274" r:id="rId6"/>
    <p:sldId id="264" r:id="rId7"/>
    <p:sldId id="276" r:id="rId8"/>
    <p:sldId id="265" r:id="rId9"/>
    <p:sldId id="271" r:id="rId10"/>
    <p:sldId id="260" r:id="rId11"/>
    <p:sldId id="267" r:id="rId12"/>
    <p:sldId id="269" r:id="rId13"/>
    <p:sldId id="270" r:id="rId14"/>
    <p:sldId id="273" r:id="rId15"/>
    <p:sldId id="277" r:id="rId16"/>
    <p:sldId id="262" r:id="rId17"/>
    <p:sldId id="278" r:id="rId18"/>
    <p:sldId id="279"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AE3AE-503C-4B89-A17C-347DD1983687}" v="908" dt="2021-05-02T06:24:58.752"/>
    <p1510:client id="{07705FBA-77B4-4C1B-9322-86ECB9BE927F}" v="119" dt="2021-05-01T22:43:01.870"/>
    <p1510:client id="{09F37D9F-B017-40E9-A832-6C6F4D86DF99}" v="305" dt="2021-05-02T05:16:57.366"/>
    <p1510:client id="{0ED74299-7A9C-448F-97B5-8BA9203A3ED1}" v="9" dt="2021-05-01T23:33:05.524"/>
    <p1510:client id="{26EAD0B4-809D-44D5-95F4-9598345A1752}" v="16" dt="2021-05-02T01:01:58.709"/>
    <p1510:client id="{4034D155-75C9-4329-8219-74D504E2F394}" v="20" dt="2021-05-02T05:28:32.053"/>
    <p1510:client id="{5F7D2FF3-C83B-4100-80B2-933013234D67}" v="519" dt="2021-05-02T06:25:25.295"/>
    <p1510:client id="{628530D7-D0C7-4281-9A5F-2526F4868382}" v="30" dt="2021-05-01T21:23:43.873"/>
    <p1510:client id="{633CF3FE-4D21-4D85-8A0A-E5C1862B61FB}" v="63" dt="2021-05-01T19:14:20.971"/>
    <p1510:client id="{6DC550D0-1D9A-4231-8517-01CC58641BF7}" v="417" dt="2021-05-01T19:35:31.089"/>
    <p1510:client id="{72A98732-D57D-45E2-AD19-40B635491BD6}" v="1957" dt="2021-05-01T15:28:40.578"/>
    <p1510:client id="{825BF485-DDA4-40F9-88FC-6ABB379989C6}" v="69" dt="2021-05-01T15:35:34.889"/>
    <p1510:client id="{84D0801C-CBCC-4066-B1B3-6FFDBB549B22}" v="56" dt="2021-05-01T15:46:57.330"/>
    <p1510:client id="{A22FF077-CAE4-44C8-A203-F21A97063500}" v="130" dt="2021-05-01T15:43:23.953"/>
    <p1510:client id="{A4FEEC3D-2674-42A7-9741-8E28843F20D0}" v="2460" dt="2021-05-02T06:23:31.273"/>
    <p1510:client id="{A5D95C13-7BE5-4DBB-8177-B07F26DC6723}" v="35" dt="2021-05-02T00:46:33.538"/>
    <p1510:client id="{B4970DA9-A19C-41C2-8848-B26796D6D231}" v="196" dt="2021-05-01T19:34:33.992"/>
    <p1510:client id="{B6B9431F-188E-4776-B255-B6E31E117439}" v="260" dt="2021-05-02T06:23:01.778"/>
    <p1510:client id="{D2BFBDD9-806C-47E2-808C-D12A12B3F96A}" v="2181" dt="2021-05-02T01:31:34.217"/>
    <p1510:client id="{DBBCB600-05C8-4626-9529-D3D452D6E265}" v="6" dt="2021-05-02T06:22:34.678"/>
    <p1510:client id="{EE14E77F-B235-4A82-89D6-464C33E0755F}" v="3" dt="2021-05-02T01:00:28.465"/>
    <p1510:client id="{F3DFA8D9-833B-4593-BC99-F0235665B518}" v="1956" dt="2021-05-01T18:25:31.373"/>
    <p1510:client id="{F8B1D13F-7DCE-40B6-BE3E-361598C6EBBF}" v="3" dt="2021-05-01T23:48:13.639"/>
    <p1510:client id="{FE1F57ED-6470-4B08-B87F-3D88141278C4}" v="9" dt="2021-05-01T18:51:45.605"/>
    <p1510:client id="{FF905F12-A1F2-4CF9-B590-E2DF1AF28EDE}" v="16" dt="2021-05-02T00:59:12.4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96178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37312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21482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00280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25732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93046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05099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8955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30100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6884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9321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4087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73616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160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55674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8989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5/1/2021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8709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5/1/2021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974986585"/>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video" Target="https://www.youtube.com/embed/FtEC_oODej8?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video" Target="https://www.youtube.com/embed/jXVl37DvTdQ?feature=oemb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5CAA-715A-4AF8-8D35-E74B32E97F50}"/>
              </a:ext>
            </a:extLst>
          </p:cNvPr>
          <p:cNvPicPr>
            <a:picLocks noChangeAspect="1"/>
          </p:cNvPicPr>
          <p:nvPr/>
        </p:nvPicPr>
        <p:blipFill rotWithShape="1">
          <a:blip r:embed="rId3">
            <a:alphaModFix amt="15000"/>
          </a:blip>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6B0E4960-97C0-4DBB-88BA-55BC91CFE8D0}"/>
              </a:ext>
            </a:extLst>
          </p:cNvPr>
          <p:cNvSpPr txBox="1"/>
          <p:nvPr/>
        </p:nvSpPr>
        <p:spPr>
          <a:xfrm>
            <a:off x="1141413" y="609600"/>
            <a:ext cx="9905998" cy="19050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buClr>
                <a:schemeClr val="tx1"/>
              </a:buClr>
              <a:buSzPct val="100000"/>
            </a:pPr>
            <a:r>
              <a:rPr lang="en-US" sz="4400" cap="all" err="1">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Chitti_lokha</a:t>
            </a:r>
            <a:endParaRPr lang="en-US" sz="4400" cap="all">
              <a:ln w="3175" cmpd="sng">
                <a:noFill/>
              </a:ln>
              <a:gradFill flip="none" rotWithShape="1">
                <a:gsLst>
                  <a:gs pos="0">
                    <a:schemeClr val="tx1"/>
                  </a:gs>
                  <a:gs pos="100000">
                    <a:schemeClr val="tx1">
                      <a:lumMod val="65000"/>
                    </a:scheme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latin typeface="+mj-lt"/>
              <a:ea typeface="+mj-ea"/>
              <a:cs typeface="+mj-cs"/>
            </a:endParaRPr>
          </a:p>
        </p:txBody>
      </p:sp>
      <p:sp>
        <p:nvSpPr>
          <p:cNvPr id="4" name="TextBox 3">
            <a:extLst>
              <a:ext uri="{FF2B5EF4-FFF2-40B4-BE49-F238E27FC236}">
                <a16:creationId xmlns:a16="http://schemas.microsoft.com/office/drawing/2014/main" id="{A3B1B159-5A03-4CE7-B854-F3B594BC20BD}"/>
              </a:ext>
            </a:extLst>
          </p:cNvPr>
          <p:cNvSpPr txBox="1"/>
          <p:nvPr/>
        </p:nvSpPr>
        <p:spPr>
          <a:xfrm>
            <a:off x="1141413" y="2666999"/>
            <a:ext cx="9905998" cy="312420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20000"/>
              </a:spcBef>
              <a:spcAft>
                <a:spcPts val="600"/>
              </a:spcAft>
              <a:buClr>
                <a:schemeClr val="tx1"/>
              </a:buClr>
              <a:buSzPct val="100000"/>
              <a:buFont typeface="Arial"/>
              <a:buChar char="•"/>
            </a:pPr>
            <a:r>
              <a:rPr lang="en-US" sz="28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Aryan Gaurav</a:t>
            </a:r>
            <a:endParaRPr lang="en-US" sz="2800" cap="small">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r>
              <a:rPr lang="en-US" sz="2800" cap="small"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Nizdain</a:t>
            </a:r>
            <a:r>
              <a:rPr lang="en-US" sz="28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Ahmed</a:t>
            </a:r>
            <a:endParaRPr lang="en-US" sz="2800" cap="small">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r>
              <a:rPr lang="en-US" sz="28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Wasif </a:t>
            </a:r>
            <a:r>
              <a:rPr lang="en-US" sz="2800" cap="small"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Alam</a:t>
            </a:r>
            <a:endParaRPr lang="en-US" sz="2800" cap="small">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r>
              <a:rPr lang="en-US" sz="28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Kumar Kshitij </a:t>
            </a:r>
            <a:endParaRPr lang="en-US" sz="2800" cap="small">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r>
              <a:rPr lang="en-US" sz="28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Kavisha Agrawal</a:t>
            </a:r>
            <a:endParaRPr lang="en-US" sz="2800" cap="small">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902015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30359-E2FC-4B00-8081-D73F0080C6E4}"/>
              </a:ext>
            </a:extLst>
          </p:cNvPr>
          <p:cNvSpPr txBox="1"/>
          <p:nvPr/>
        </p:nvSpPr>
        <p:spPr>
          <a:xfrm>
            <a:off x="2459277" y="517742"/>
            <a:ext cx="69185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a:solidFill>
                  <a:schemeClr val="bg1"/>
                </a:solidFill>
                <a:latin typeface="Gill Sans MT"/>
              </a:rPr>
              <a:t>What happen when Internet Connection available??</a:t>
            </a:r>
          </a:p>
        </p:txBody>
      </p:sp>
      <p:pic>
        <p:nvPicPr>
          <p:cNvPr id="3" name="Picture 3" descr="A picture containing funnel chart&#10;&#10;Description automatically generated">
            <a:extLst>
              <a:ext uri="{FF2B5EF4-FFF2-40B4-BE49-F238E27FC236}">
                <a16:creationId xmlns:a16="http://schemas.microsoft.com/office/drawing/2014/main" id="{7C14CDEE-A30D-4F18-8E13-1F037FF1EB1B}"/>
              </a:ext>
            </a:extLst>
          </p:cNvPr>
          <p:cNvPicPr>
            <a:picLocks noChangeAspect="1"/>
          </p:cNvPicPr>
          <p:nvPr/>
        </p:nvPicPr>
        <p:blipFill rotWithShape="1">
          <a:blip r:embed="rId2"/>
          <a:srcRect l="18536" r="20488" b="485"/>
          <a:stretch/>
        </p:blipFill>
        <p:spPr>
          <a:xfrm>
            <a:off x="2323925" y="2285606"/>
            <a:ext cx="1066155" cy="1741696"/>
          </a:xfrm>
          <a:prstGeom prst="rect">
            <a:avLst/>
          </a:prstGeom>
        </p:spPr>
      </p:pic>
      <p:sp>
        <p:nvSpPr>
          <p:cNvPr id="4" name="TextBox 3">
            <a:extLst>
              <a:ext uri="{FF2B5EF4-FFF2-40B4-BE49-F238E27FC236}">
                <a16:creationId xmlns:a16="http://schemas.microsoft.com/office/drawing/2014/main" id="{8A67AEBA-F56D-4EE9-BBB6-E0125D56001B}"/>
              </a:ext>
            </a:extLst>
          </p:cNvPr>
          <p:cNvSpPr txBox="1"/>
          <p:nvPr/>
        </p:nvSpPr>
        <p:spPr>
          <a:xfrm>
            <a:off x="1939591" y="4205539"/>
            <a:ext cx="182077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latin typeface="Gill Sans MT"/>
              </a:rPr>
              <a:t>Data moves to</a:t>
            </a:r>
            <a:endParaRPr lang="en-US" sz="1600">
              <a:solidFill>
                <a:schemeClr val="bg1"/>
              </a:solidFill>
            </a:endParaRPr>
          </a:p>
          <a:p>
            <a:pPr algn="ctr"/>
            <a:r>
              <a:rPr lang="en-US" sz="1600">
                <a:solidFill>
                  <a:schemeClr val="bg1"/>
                </a:solidFill>
                <a:latin typeface="Gill Sans MT"/>
              </a:rPr>
              <a:t> </a:t>
            </a:r>
            <a:r>
              <a:rPr lang="en-US" sz="1600" err="1">
                <a:solidFill>
                  <a:schemeClr val="bg1"/>
                </a:solidFill>
                <a:latin typeface="Gill Sans MT"/>
              </a:rPr>
              <a:t>PhonePe</a:t>
            </a:r>
            <a:r>
              <a:rPr lang="en-US" sz="1600">
                <a:solidFill>
                  <a:schemeClr val="bg1"/>
                </a:solidFill>
                <a:latin typeface="Gill Sans MT"/>
              </a:rPr>
              <a:t> serve</a:t>
            </a:r>
            <a:r>
              <a:rPr lang="en-US">
                <a:solidFill>
                  <a:schemeClr val="bg1"/>
                </a:solidFill>
                <a:latin typeface="Gill Sans MT"/>
              </a:rPr>
              <a:t>r</a:t>
            </a:r>
            <a:endParaRPr lang="en-US" sz="1600">
              <a:solidFill>
                <a:schemeClr val="bg1"/>
              </a:solidFill>
              <a:latin typeface="Gill Sans MT"/>
            </a:endParaRPr>
          </a:p>
        </p:txBody>
      </p:sp>
      <p:pic>
        <p:nvPicPr>
          <p:cNvPr id="5" name="Picture 5" descr="A picture containing text, device&#10;&#10;Description automatically generated">
            <a:extLst>
              <a:ext uri="{FF2B5EF4-FFF2-40B4-BE49-F238E27FC236}">
                <a16:creationId xmlns:a16="http://schemas.microsoft.com/office/drawing/2014/main" id="{F17D7B2A-C59E-4E4D-B08E-24DCD652689B}"/>
              </a:ext>
            </a:extLst>
          </p:cNvPr>
          <p:cNvPicPr>
            <a:picLocks noChangeAspect="1"/>
          </p:cNvPicPr>
          <p:nvPr/>
        </p:nvPicPr>
        <p:blipFill rotWithShape="1">
          <a:blip r:embed="rId3"/>
          <a:srcRect r="318" b="20190"/>
          <a:stretch/>
        </p:blipFill>
        <p:spPr>
          <a:xfrm>
            <a:off x="7803715" y="2284956"/>
            <a:ext cx="3265127" cy="1742806"/>
          </a:xfrm>
          <a:prstGeom prst="rect">
            <a:avLst/>
          </a:prstGeom>
        </p:spPr>
      </p:pic>
      <p:sp>
        <p:nvSpPr>
          <p:cNvPr id="6" name="TextBox 5">
            <a:extLst>
              <a:ext uri="{FF2B5EF4-FFF2-40B4-BE49-F238E27FC236}">
                <a16:creationId xmlns:a16="http://schemas.microsoft.com/office/drawing/2014/main" id="{B63A95B7-BABB-48A2-8BCE-66A2C7D419AD}"/>
              </a:ext>
            </a:extLst>
          </p:cNvPr>
          <p:cNvSpPr txBox="1"/>
          <p:nvPr/>
        </p:nvSpPr>
        <p:spPr>
          <a:xfrm>
            <a:off x="7995520" y="4300342"/>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2"/>
                </a:solidFill>
              </a:rPr>
              <a:t>Credit Score updated </a:t>
            </a:r>
          </a:p>
          <a:p>
            <a:pPr algn="ctr"/>
            <a:r>
              <a:rPr lang="en-US">
                <a:solidFill>
                  <a:schemeClr val="bg2"/>
                </a:solidFill>
              </a:rPr>
              <a:t>&amp;</a:t>
            </a:r>
          </a:p>
          <a:p>
            <a:pPr algn="ctr"/>
            <a:r>
              <a:rPr lang="en-US">
                <a:solidFill>
                  <a:schemeClr val="bg2"/>
                </a:solidFill>
              </a:rPr>
              <a:t>Credit limit  Recalculated</a:t>
            </a:r>
          </a:p>
        </p:txBody>
      </p:sp>
      <p:sp>
        <p:nvSpPr>
          <p:cNvPr id="9" name="TextBox 8">
            <a:extLst>
              <a:ext uri="{FF2B5EF4-FFF2-40B4-BE49-F238E27FC236}">
                <a16:creationId xmlns:a16="http://schemas.microsoft.com/office/drawing/2014/main" id="{7218C199-86FF-447A-973B-582877BE7BC5}"/>
              </a:ext>
            </a:extLst>
          </p:cNvPr>
          <p:cNvSpPr txBox="1"/>
          <p:nvPr/>
        </p:nvSpPr>
        <p:spPr>
          <a:xfrm>
            <a:off x="5183688" y="4202482"/>
            <a:ext cx="1564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Buffer clears</a:t>
            </a:r>
          </a:p>
        </p:txBody>
      </p:sp>
      <p:sp>
        <p:nvSpPr>
          <p:cNvPr id="11" name="Cylinder 10">
            <a:extLst>
              <a:ext uri="{FF2B5EF4-FFF2-40B4-BE49-F238E27FC236}">
                <a16:creationId xmlns:a16="http://schemas.microsoft.com/office/drawing/2014/main" id="{2A45AE4D-2D0C-42F0-9814-B94A159A16D5}"/>
              </a:ext>
            </a:extLst>
          </p:cNvPr>
          <p:cNvSpPr/>
          <p:nvPr/>
        </p:nvSpPr>
        <p:spPr>
          <a:xfrm>
            <a:off x="5081623" y="2288685"/>
            <a:ext cx="1406395" cy="1683357"/>
          </a:xfrm>
          <a:prstGeom prst="ca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t>Buffer</a:t>
            </a:r>
          </a:p>
        </p:txBody>
      </p:sp>
    </p:spTree>
    <p:extLst>
      <p:ext uri="{BB962C8B-B14F-4D97-AF65-F5344CB8AC3E}">
        <p14:creationId xmlns:p14="http://schemas.microsoft.com/office/powerpoint/2010/main" val="3367800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A103D01E-787D-4C99-86DB-2EF831D31D1E}"/>
              </a:ext>
            </a:extLst>
          </p:cNvPr>
          <p:cNvPicPr>
            <a:picLocks noChangeAspect="1"/>
          </p:cNvPicPr>
          <p:nvPr/>
        </p:nvPicPr>
        <p:blipFill>
          <a:blip r:embed="rId2"/>
          <a:stretch>
            <a:fillRect/>
          </a:stretch>
        </p:blipFill>
        <p:spPr>
          <a:xfrm>
            <a:off x="9811808" y="391584"/>
            <a:ext cx="1204384" cy="899584"/>
          </a:xfrm>
          <a:prstGeom prst="rect">
            <a:avLst/>
          </a:prstGeom>
        </p:spPr>
      </p:pic>
      <p:pic>
        <p:nvPicPr>
          <p:cNvPr id="4" name="Picture 4" descr="Diagram&#10;&#10;Description automatically generated">
            <a:extLst>
              <a:ext uri="{FF2B5EF4-FFF2-40B4-BE49-F238E27FC236}">
                <a16:creationId xmlns:a16="http://schemas.microsoft.com/office/drawing/2014/main" id="{74C62ED5-C10A-4C62-9ADA-7286E629926D}"/>
              </a:ext>
            </a:extLst>
          </p:cNvPr>
          <p:cNvPicPr>
            <a:picLocks noChangeAspect="1"/>
          </p:cNvPicPr>
          <p:nvPr/>
        </p:nvPicPr>
        <p:blipFill>
          <a:blip r:embed="rId3"/>
          <a:stretch>
            <a:fillRect/>
          </a:stretch>
        </p:blipFill>
        <p:spPr>
          <a:xfrm>
            <a:off x="-91017" y="-4709"/>
            <a:ext cx="12278783" cy="6930918"/>
          </a:xfrm>
          <a:prstGeom prst="rect">
            <a:avLst/>
          </a:prstGeom>
        </p:spPr>
      </p:pic>
    </p:spTree>
    <p:extLst>
      <p:ext uri="{BB962C8B-B14F-4D97-AF65-F5344CB8AC3E}">
        <p14:creationId xmlns:p14="http://schemas.microsoft.com/office/powerpoint/2010/main" val="3874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A749B-5AB6-4B63-8A3C-B3C649ADEC58}"/>
              </a:ext>
            </a:extLst>
          </p:cNvPr>
          <p:cNvSpPr>
            <a:spLocks noGrp="1"/>
          </p:cNvSpPr>
          <p:nvPr>
            <p:ph type="title"/>
          </p:nvPr>
        </p:nvSpPr>
        <p:spPr>
          <a:xfrm>
            <a:off x="643192" y="609600"/>
            <a:ext cx="3643674" cy="1905000"/>
          </a:xfrm>
        </p:spPr>
        <p:txBody>
          <a:bodyPr>
            <a:normAutofit/>
          </a:bodyPr>
          <a:lstStyle/>
          <a:p>
            <a:r>
              <a:rPr lang="en-US" sz="2800" b="1">
                <a:highlight>
                  <a:srgbClr val="C0C0C0"/>
                </a:highlight>
              </a:rPr>
              <a:t>How will the Transactions be stored in Mobile?</a:t>
            </a:r>
          </a:p>
        </p:txBody>
      </p:sp>
      <p:sp>
        <p:nvSpPr>
          <p:cNvPr id="3" name="Content Placeholder 2">
            <a:extLst>
              <a:ext uri="{FF2B5EF4-FFF2-40B4-BE49-F238E27FC236}">
                <a16:creationId xmlns:a16="http://schemas.microsoft.com/office/drawing/2014/main" id="{5B6858DE-A3E8-4987-A2A5-34F7A58E44AF}"/>
              </a:ext>
            </a:extLst>
          </p:cNvPr>
          <p:cNvSpPr>
            <a:spLocks noGrp="1"/>
          </p:cNvSpPr>
          <p:nvPr>
            <p:ph idx="1"/>
          </p:nvPr>
        </p:nvSpPr>
        <p:spPr>
          <a:xfrm>
            <a:off x="643192" y="2666999"/>
            <a:ext cx="3643674" cy="3216276"/>
          </a:xfrm>
        </p:spPr>
        <p:txBody>
          <a:bodyPr>
            <a:normAutofit/>
          </a:bodyPr>
          <a:lstStyle/>
          <a:p>
            <a:r>
              <a:rPr lang="en-US" sz="1700" i="1"/>
              <a:t>We will use cryptography to ensure the security of the data stored in the mobile phone.</a:t>
            </a:r>
          </a:p>
          <a:p>
            <a:pPr>
              <a:buClr>
                <a:srgbClr val="1287C3"/>
              </a:buClr>
            </a:pPr>
            <a:r>
              <a:rPr lang="en-US" sz="1700" i="1"/>
              <a:t>We can use any encryption and decryption scheme to achieve this level of security.</a:t>
            </a:r>
          </a:p>
          <a:p>
            <a:pPr>
              <a:buClr>
                <a:srgbClr val="1287C3"/>
              </a:buClr>
            </a:pPr>
            <a:r>
              <a:rPr lang="en-US" sz="1700" i="1"/>
              <a:t>We would demonstrate the same with </a:t>
            </a:r>
            <a:r>
              <a:rPr lang="en-US" sz="1700" i="1">
                <a:ea typeface="+mn-lt"/>
                <a:cs typeface="+mn-lt"/>
              </a:rPr>
              <a:t>Advanced Encryption Standard (</a:t>
            </a:r>
            <a:r>
              <a:rPr lang="en-US" sz="1700" b="1" i="1">
                <a:ea typeface="+mn-lt"/>
                <a:cs typeface="+mn-lt"/>
              </a:rPr>
              <a:t>AES</a:t>
            </a:r>
            <a:r>
              <a:rPr lang="en-US" sz="1700" i="1">
                <a:ea typeface="+mn-lt"/>
                <a:cs typeface="+mn-lt"/>
              </a:rPr>
              <a:t>).</a:t>
            </a:r>
            <a:r>
              <a:rPr lang="en-US" sz="1700" i="1"/>
              <a:t> For more security we can use RSA and Elliptic curve Cryptography.</a:t>
            </a:r>
          </a:p>
        </p:txBody>
      </p:sp>
      <p:pic>
        <p:nvPicPr>
          <p:cNvPr id="6" name="Picture 4" descr="Padlock on computer motherboard">
            <a:extLst>
              <a:ext uri="{FF2B5EF4-FFF2-40B4-BE49-F238E27FC236}">
                <a16:creationId xmlns:a16="http://schemas.microsoft.com/office/drawing/2014/main" id="{94A035DA-8D57-4704-8A30-AA0FDCD365D0}"/>
              </a:ext>
            </a:extLst>
          </p:cNvPr>
          <p:cNvPicPr>
            <a:picLocks noChangeAspect="1"/>
          </p:cNvPicPr>
          <p:nvPr/>
        </p:nvPicPr>
        <p:blipFill rotWithShape="1">
          <a:blip r:embed="rId3"/>
          <a:srcRect r="12020"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76525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96CA-6023-4125-A26C-C37996A9DD3A}"/>
              </a:ext>
            </a:extLst>
          </p:cNvPr>
          <p:cNvSpPr txBox="1"/>
          <p:nvPr/>
        </p:nvSpPr>
        <p:spPr>
          <a:xfrm>
            <a:off x="1538730" y="681741"/>
            <a:ext cx="62314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 normal transaction will look like following</a:t>
            </a:r>
          </a:p>
        </p:txBody>
      </p:sp>
      <p:sp>
        <p:nvSpPr>
          <p:cNvPr id="3" name="TextBox 2">
            <a:extLst>
              <a:ext uri="{FF2B5EF4-FFF2-40B4-BE49-F238E27FC236}">
                <a16:creationId xmlns:a16="http://schemas.microsoft.com/office/drawing/2014/main" id="{A0CA6140-CA95-42D0-B6E8-4861A0389539}"/>
              </a:ext>
            </a:extLst>
          </p:cNvPr>
          <p:cNvSpPr txBox="1"/>
          <p:nvPr/>
        </p:nvSpPr>
        <p:spPr>
          <a:xfrm>
            <a:off x="2818342" y="1294342"/>
            <a:ext cx="66886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Arial"/>
              <a:cs typeface="Arial"/>
            </a:endParaRPr>
          </a:p>
        </p:txBody>
      </p:sp>
      <p:sp>
        <p:nvSpPr>
          <p:cNvPr id="5" name="TextBox 4">
            <a:extLst>
              <a:ext uri="{FF2B5EF4-FFF2-40B4-BE49-F238E27FC236}">
                <a16:creationId xmlns:a16="http://schemas.microsoft.com/office/drawing/2014/main" id="{438C3B29-24DD-484D-8F1B-67032A344E44}"/>
              </a:ext>
            </a:extLst>
          </p:cNvPr>
          <p:cNvSpPr txBox="1"/>
          <p:nvPr/>
        </p:nvSpPr>
        <p:spPr>
          <a:xfrm>
            <a:off x="1530451" y="2972104"/>
            <a:ext cx="89577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For AES to work the length should be multiple of 16 so padding is done for rest of the remaining length with a dummy character (here it is </a:t>
            </a:r>
            <a:r>
              <a:rPr lang="en-US" b="1">
                <a:latin typeface="Arial"/>
                <a:cs typeface="Arial"/>
              </a:rPr>
              <a:t>@</a:t>
            </a:r>
            <a:r>
              <a:rPr lang="en-US">
                <a:latin typeface="Arial"/>
                <a:cs typeface="Arial"/>
              </a:rPr>
              <a:t>). This gives us the following text</a:t>
            </a:r>
          </a:p>
        </p:txBody>
      </p:sp>
      <p:sp>
        <p:nvSpPr>
          <p:cNvPr id="7" name="TextBox 6">
            <a:extLst>
              <a:ext uri="{FF2B5EF4-FFF2-40B4-BE49-F238E27FC236}">
                <a16:creationId xmlns:a16="http://schemas.microsoft.com/office/drawing/2014/main" id="{8D4E51BE-01B5-466A-B178-45176836B544}"/>
              </a:ext>
            </a:extLst>
          </p:cNvPr>
          <p:cNvSpPr txBox="1"/>
          <p:nvPr/>
        </p:nvSpPr>
        <p:spPr>
          <a:xfrm>
            <a:off x="1671108" y="4397375"/>
            <a:ext cx="8229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Arial"/>
            </a:endParaRPr>
          </a:p>
        </p:txBody>
      </p:sp>
      <p:sp>
        <p:nvSpPr>
          <p:cNvPr id="8" name="TextBox 7">
            <a:extLst>
              <a:ext uri="{FF2B5EF4-FFF2-40B4-BE49-F238E27FC236}">
                <a16:creationId xmlns:a16="http://schemas.microsoft.com/office/drawing/2014/main" id="{30336161-D753-4D63-B2EA-DDC8619450CB}"/>
              </a:ext>
            </a:extLst>
          </p:cNvPr>
          <p:cNvSpPr txBox="1"/>
          <p:nvPr/>
        </p:nvSpPr>
        <p:spPr>
          <a:xfrm>
            <a:off x="1534583" y="5251450"/>
            <a:ext cx="9127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Arial"/>
              <a:ea typeface="+mn-lt"/>
              <a:cs typeface="+mn-lt"/>
            </a:endParaRPr>
          </a:p>
        </p:txBody>
      </p:sp>
      <p:pic>
        <p:nvPicPr>
          <p:cNvPr id="4" name="Picture 8" descr="Diagram&#10;&#10;Description automatically generated">
            <a:extLst>
              <a:ext uri="{FF2B5EF4-FFF2-40B4-BE49-F238E27FC236}">
                <a16:creationId xmlns:a16="http://schemas.microsoft.com/office/drawing/2014/main" id="{0742485A-F708-41E9-A6F2-6582A6C28A65}"/>
              </a:ext>
            </a:extLst>
          </p:cNvPr>
          <p:cNvPicPr>
            <a:picLocks noChangeAspect="1"/>
          </p:cNvPicPr>
          <p:nvPr/>
        </p:nvPicPr>
        <p:blipFill>
          <a:blip r:embed="rId2"/>
          <a:stretch>
            <a:fillRect/>
          </a:stretch>
        </p:blipFill>
        <p:spPr>
          <a:xfrm>
            <a:off x="2536093" y="1297621"/>
            <a:ext cx="6758353" cy="1223858"/>
          </a:xfrm>
          <a:prstGeom prst="rect">
            <a:avLst/>
          </a:prstGeom>
        </p:spPr>
      </p:pic>
      <p:pic>
        <p:nvPicPr>
          <p:cNvPr id="9" name="Picture 9" descr="Diagram&#10;&#10;Description automatically generated">
            <a:extLst>
              <a:ext uri="{FF2B5EF4-FFF2-40B4-BE49-F238E27FC236}">
                <a16:creationId xmlns:a16="http://schemas.microsoft.com/office/drawing/2014/main" id="{7D4DD84C-AF08-4F44-8472-6BB18729B569}"/>
              </a:ext>
            </a:extLst>
          </p:cNvPr>
          <p:cNvPicPr>
            <a:picLocks noChangeAspect="1"/>
          </p:cNvPicPr>
          <p:nvPr/>
        </p:nvPicPr>
        <p:blipFill>
          <a:blip r:embed="rId3"/>
          <a:stretch>
            <a:fillRect/>
          </a:stretch>
        </p:blipFill>
        <p:spPr>
          <a:xfrm>
            <a:off x="2532925" y="3895907"/>
            <a:ext cx="7069666" cy="1266129"/>
          </a:xfrm>
          <a:prstGeom prst="rect">
            <a:avLst/>
          </a:prstGeom>
        </p:spPr>
      </p:pic>
    </p:spTree>
    <p:extLst>
      <p:ext uri="{BB962C8B-B14F-4D97-AF65-F5344CB8AC3E}">
        <p14:creationId xmlns:p14="http://schemas.microsoft.com/office/powerpoint/2010/main" val="4131240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E2694-C746-4FF3-83D4-29EDC95C6372}"/>
              </a:ext>
            </a:extLst>
          </p:cNvPr>
          <p:cNvSpPr txBox="1"/>
          <p:nvPr/>
        </p:nvSpPr>
        <p:spPr>
          <a:xfrm>
            <a:off x="1648394" y="1295400"/>
            <a:ext cx="936413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Using Key = "</a:t>
            </a:r>
            <a:r>
              <a:rPr lang="en-US" b="1">
                <a:latin typeface="Arial"/>
                <a:cs typeface="Arial"/>
              </a:rPr>
              <a:t>This is a key789</a:t>
            </a:r>
            <a:r>
              <a:rPr lang="en-US">
                <a:latin typeface="Arial"/>
                <a:cs typeface="Arial"/>
              </a:rPr>
              <a:t>" we get a </a:t>
            </a:r>
            <a:r>
              <a:rPr lang="en-US" b="1">
                <a:latin typeface="Arial"/>
                <a:cs typeface="Arial"/>
              </a:rPr>
              <a:t>128 bit</a:t>
            </a:r>
            <a:r>
              <a:rPr lang="en-US">
                <a:latin typeface="Arial"/>
                <a:cs typeface="Arial"/>
              </a:rPr>
              <a:t> AES scheme which upon encryption give following as output</a:t>
            </a:r>
            <a:endParaRPr lang="en-US">
              <a:ea typeface="+mn-lt"/>
              <a:cs typeface="+mn-lt"/>
            </a:endParaRPr>
          </a:p>
          <a:p>
            <a:endParaRPr lang="en-US">
              <a:latin typeface="Arial"/>
              <a:ea typeface="+mn-lt"/>
              <a:cs typeface="Arial"/>
            </a:endParaRPr>
          </a:p>
          <a:p>
            <a:pPr algn="l"/>
            <a:endParaRPr lang="en-US">
              <a:latin typeface="Century Gothic" panose="020B0502020202020204"/>
              <a:cs typeface="Arial"/>
            </a:endParaRPr>
          </a:p>
          <a:p>
            <a:endParaRPr lang="en-US"/>
          </a:p>
        </p:txBody>
      </p:sp>
      <p:pic>
        <p:nvPicPr>
          <p:cNvPr id="3" name="Picture 3">
            <a:extLst>
              <a:ext uri="{FF2B5EF4-FFF2-40B4-BE49-F238E27FC236}">
                <a16:creationId xmlns:a16="http://schemas.microsoft.com/office/drawing/2014/main" id="{E96C4EAA-BDA1-45E9-BC01-5CDE09B20DFF}"/>
              </a:ext>
            </a:extLst>
          </p:cNvPr>
          <p:cNvPicPr>
            <a:picLocks noChangeAspect="1"/>
          </p:cNvPicPr>
          <p:nvPr/>
        </p:nvPicPr>
        <p:blipFill rotWithShape="1">
          <a:blip r:embed="rId2"/>
          <a:srcRect l="302" t="3333" r="503" b="2667"/>
          <a:stretch/>
        </p:blipFill>
        <p:spPr>
          <a:xfrm>
            <a:off x="1647093" y="2294588"/>
            <a:ext cx="9630574" cy="1370497"/>
          </a:xfrm>
          <a:prstGeom prst="rect">
            <a:avLst/>
          </a:prstGeom>
        </p:spPr>
      </p:pic>
      <p:sp>
        <p:nvSpPr>
          <p:cNvPr id="4" name="TextBox 3">
            <a:extLst>
              <a:ext uri="{FF2B5EF4-FFF2-40B4-BE49-F238E27FC236}">
                <a16:creationId xmlns:a16="http://schemas.microsoft.com/office/drawing/2014/main" id="{448CF73A-8D87-4DDA-BFD3-27D606D2A9A3}"/>
              </a:ext>
            </a:extLst>
          </p:cNvPr>
          <p:cNvSpPr txBox="1"/>
          <p:nvPr/>
        </p:nvSpPr>
        <p:spPr>
          <a:xfrm>
            <a:off x="1686169" y="4177323"/>
            <a:ext cx="9083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 can see that it is very scrambled and tough for humans to intercept.</a:t>
            </a:r>
            <a:endParaRPr lang="en-US" err="1"/>
          </a:p>
        </p:txBody>
      </p:sp>
    </p:spTree>
    <p:extLst>
      <p:ext uri="{BB962C8B-B14F-4D97-AF65-F5344CB8AC3E}">
        <p14:creationId xmlns:p14="http://schemas.microsoft.com/office/powerpoint/2010/main" val="349218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DE7EDB-C97B-493E-AB82-55BE016EFAA4}"/>
              </a:ext>
            </a:extLst>
          </p:cNvPr>
          <p:cNvSpPr txBox="1"/>
          <p:nvPr/>
        </p:nvSpPr>
        <p:spPr>
          <a:xfrm>
            <a:off x="1240848" y="646356"/>
            <a:ext cx="499229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i="1">
                <a:latin typeface="Gill Sans MT"/>
              </a:rPr>
              <a:t>How is our idea different?</a:t>
            </a:r>
          </a:p>
        </p:txBody>
      </p:sp>
      <p:sp>
        <p:nvSpPr>
          <p:cNvPr id="3" name="TextBox 2">
            <a:extLst>
              <a:ext uri="{FF2B5EF4-FFF2-40B4-BE49-F238E27FC236}">
                <a16:creationId xmlns:a16="http://schemas.microsoft.com/office/drawing/2014/main" id="{70AC2B68-3EAF-4B63-B0B6-5A6F2CC6ACB7}"/>
              </a:ext>
            </a:extLst>
          </p:cNvPr>
          <p:cNvSpPr txBox="1"/>
          <p:nvPr/>
        </p:nvSpPr>
        <p:spPr>
          <a:xfrm>
            <a:off x="1278469" y="1710417"/>
            <a:ext cx="9437912"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i="1">
                <a:latin typeface="Gill Sans MT"/>
              </a:rPr>
              <a:t>Out of the ideas that already exist for offline payments in the country, none works for the case when there exist no network in the customer or merchant's end.</a:t>
            </a:r>
          </a:p>
          <a:p>
            <a:pPr marL="285750" indent="-285750">
              <a:buFont typeface="Arial"/>
              <a:buChar char="•"/>
            </a:pPr>
            <a:r>
              <a:rPr lang="en-US" sz="2000" i="1">
                <a:latin typeface="Gill Sans MT"/>
              </a:rPr>
              <a:t>This is where our idea stands out where we establish a local connection between the customer and the merchant using wi-fi hotspot pair and use this local connection to help complete the transaction in offline mode and later update it with the server when and as the connection is established at later point of time.</a:t>
            </a:r>
          </a:p>
          <a:p>
            <a:pPr marL="285750" indent="-285750">
              <a:buFont typeface="Arial"/>
              <a:buChar char="•"/>
            </a:pPr>
            <a:r>
              <a:rPr lang="en-US" sz="2000" i="1">
                <a:latin typeface="Gill Sans MT"/>
              </a:rPr>
              <a:t>Using the method of credit score for offline payment by limiting the max payment by some function of the credit score we can reduce fraudulent activity and non- payment of the dues from user end as maximum as possible.</a:t>
            </a:r>
          </a:p>
          <a:p>
            <a:pPr marL="285750" indent="-285750">
              <a:buFont typeface="Arial"/>
              <a:buChar char="•"/>
            </a:pPr>
            <a:r>
              <a:rPr lang="en-US" sz="2000" i="1">
                <a:latin typeface="Gill Sans MT"/>
              </a:rPr>
              <a:t>We added multiple security to the transaction first by rechecking the phone's pin and using cryptography to secure the information from being retrieved.</a:t>
            </a:r>
          </a:p>
          <a:p>
            <a:endParaRPr lang="en-US" sz="2000" i="1">
              <a:latin typeface="Gill Sans MT"/>
            </a:endParaRPr>
          </a:p>
          <a:p>
            <a:endParaRPr lang="en-US" sz="2000" i="1">
              <a:latin typeface="Gill Sans MT"/>
            </a:endParaRPr>
          </a:p>
        </p:txBody>
      </p:sp>
    </p:spTree>
    <p:extLst>
      <p:ext uri="{BB962C8B-B14F-4D97-AF65-F5344CB8AC3E}">
        <p14:creationId xmlns:p14="http://schemas.microsoft.com/office/powerpoint/2010/main" val="1265210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2B201-6A85-496B-9494-D1972754DAAD}"/>
              </a:ext>
            </a:extLst>
          </p:cNvPr>
          <p:cNvSpPr txBox="1"/>
          <p:nvPr/>
        </p:nvSpPr>
        <p:spPr>
          <a:xfrm>
            <a:off x="1839272" y="825277"/>
            <a:ext cx="9635066"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Franklin Gothic Medium"/>
            </a:endParaRPr>
          </a:p>
          <a:p>
            <a:endParaRPr lang="en-US">
              <a:latin typeface="Franklin Gothic Medium"/>
            </a:endParaRPr>
          </a:p>
          <a:p>
            <a:r>
              <a:rPr lang="en-US" sz="3200" i="1">
                <a:latin typeface="Gill Sans MT"/>
              </a:rPr>
              <a:t>How to handle malpractices??</a:t>
            </a:r>
          </a:p>
          <a:p>
            <a:endParaRPr lang="en-US" sz="2000" i="1">
              <a:latin typeface="Gill Sans MT"/>
            </a:endParaRPr>
          </a:p>
          <a:p>
            <a:pPr marL="342900" indent="-342900">
              <a:buAutoNum type="arabicPeriod"/>
            </a:pPr>
            <a:r>
              <a:rPr lang="en-US" sz="2400" i="1">
                <a:latin typeface="Gill Sans MT"/>
              </a:rPr>
              <a:t> If  upon connecting to the internet after completion of a transaction in offline mode, user does not have a  sufficient account balance then their credit score will be decreased.</a:t>
            </a:r>
          </a:p>
          <a:p>
            <a:pPr marL="457200" indent="-457200">
              <a:buAutoNum type="arabicPeriod"/>
            </a:pPr>
            <a:r>
              <a:rPr lang="en-US" sz="2400" i="1">
                <a:latin typeface="Gill Sans MT"/>
              </a:rPr>
              <a:t>They will not be able to send large amount of money however no problem will be encountered in receiving money.</a:t>
            </a:r>
          </a:p>
        </p:txBody>
      </p:sp>
    </p:spTree>
    <p:extLst>
      <p:ext uri="{BB962C8B-B14F-4D97-AF65-F5344CB8AC3E}">
        <p14:creationId xmlns:p14="http://schemas.microsoft.com/office/powerpoint/2010/main" val="587741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53B9C-8AAB-449A-8ABB-810AEE41F0B9}"/>
              </a:ext>
            </a:extLst>
          </p:cNvPr>
          <p:cNvSpPr txBox="1"/>
          <p:nvPr/>
        </p:nvSpPr>
        <p:spPr>
          <a:xfrm>
            <a:off x="5222631" y="6092093"/>
            <a:ext cx="33879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Sender's End</a:t>
            </a:r>
          </a:p>
        </p:txBody>
      </p:sp>
      <p:pic>
        <p:nvPicPr>
          <p:cNvPr id="4" name="Picture 2">
            <a:hlinkClick r:id="" action="ppaction://media"/>
            <a:extLst>
              <a:ext uri="{FF2B5EF4-FFF2-40B4-BE49-F238E27FC236}">
                <a16:creationId xmlns:a16="http://schemas.microsoft.com/office/drawing/2014/main" id="{12C37EDB-CF33-408F-B545-98448FCE1CB4}"/>
              </a:ext>
            </a:extLst>
          </p:cNvPr>
          <p:cNvPicPr>
            <a:picLocks noRot="1" noChangeAspect="1"/>
          </p:cNvPicPr>
          <p:nvPr>
            <a:videoFile r:link="rId1"/>
          </p:nvPr>
        </p:nvPicPr>
        <p:blipFill>
          <a:blip r:embed="rId3"/>
          <a:stretch>
            <a:fillRect/>
          </a:stretch>
        </p:blipFill>
        <p:spPr>
          <a:xfrm>
            <a:off x="1397001" y="62280"/>
            <a:ext cx="9349153" cy="5883517"/>
          </a:xfrm>
          <a:prstGeom prst="rect">
            <a:avLst/>
          </a:prstGeom>
        </p:spPr>
      </p:pic>
    </p:spTree>
    <p:extLst>
      <p:ext uri="{BB962C8B-B14F-4D97-AF65-F5344CB8AC3E}">
        <p14:creationId xmlns:p14="http://schemas.microsoft.com/office/powerpoint/2010/main" val="6969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53B9C-8AAB-449A-8ABB-810AEE41F0B9}"/>
              </a:ext>
            </a:extLst>
          </p:cNvPr>
          <p:cNvSpPr txBox="1"/>
          <p:nvPr/>
        </p:nvSpPr>
        <p:spPr>
          <a:xfrm>
            <a:off x="5222631" y="6092093"/>
            <a:ext cx="33879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Receiver's End</a:t>
            </a:r>
          </a:p>
        </p:txBody>
      </p:sp>
      <p:pic>
        <p:nvPicPr>
          <p:cNvPr id="3" name="Picture 4">
            <a:hlinkClick r:id="" action="ppaction://media"/>
            <a:extLst>
              <a:ext uri="{FF2B5EF4-FFF2-40B4-BE49-F238E27FC236}">
                <a16:creationId xmlns:a16="http://schemas.microsoft.com/office/drawing/2014/main" id="{B6B9A6EA-55FA-43E4-B00E-014ECA184769}"/>
              </a:ext>
            </a:extLst>
          </p:cNvPr>
          <p:cNvPicPr>
            <a:picLocks noRot="1" noChangeAspect="1"/>
          </p:cNvPicPr>
          <p:nvPr>
            <a:videoFile r:link="rId1"/>
          </p:nvPr>
        </p:nvPicPr>
        <p:blipFill>
          <a:blip r:embed="rId3"/>
          <a:stretch>
            <a:fillRect/>
          </a:stretch>
        </p:blipFill>
        <p:spPr>
          <a:xfrm>
            <a:off x="185617" y="72049"/>
            <a:ext cx="11801229" cy="5903056"/>
          </a:xfrm>
          <a:prstGeom prst="rect">
            <a:avLst/>
          </a:prstGeom>
        </p:spPr>
      </p:pic>
    </p:spTree>
    <p:extLst>
      <p:ext uri="{BB962C8B-B14F-4D97-AF65-F5344CB8AC3E}">
        <p14:creationId xmlns:p14="http://schemas.microsoft.com/office/powerpoint/2010/main" val="106070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Skydivers make a formation above the clouds">
            <a:extLst>
              <a:ext uri="{FF2B5EF4-FFF2-40B4-BE49-F238E27FC236}">
                <a16:creationId xmlns:a16="http://schemas.microsoft.com/office/drawing/2014/main" id="{B34F9CCB-AF9E-40FE-9F28-20FC74400A85}"/>
              </a:ext>
            </a:extLst>
          </p:cNvPr>
          <p:cNvPicPr>
            <a:picLocks noChangeAspect="1"/>
          </p:cNvPicPr>
          <p:nvPr/>
        </p:nvPicPr>
        <p:blipFill rotWithShape="1">
          <a:blip r:embed="rId3">
            <a:duotone>
              <a:prstClr val="black"/>
              <a:schemeClr val="bg1">
                <a:tint val="45000"/>
                <a:satMod val="400000"/>
              </a:schemeClr>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BDD38DA8-498B-42F6-90F0-E9847883A97A}"/>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sp>
        <p:nvSpPr>
          <p:cNvPr id="3" name="Content Placeholder 2">
            <a:extLst>
              <a:ext uri="{FF2B5EF4-FFF2-40B4-BE49-F238E27FC236}">
                <a16:creationId xmlns:a16="http://schemas.microsoft.com/office/drawing/2014/main" id="{0A2256B8-42B0-4605-9000-1FD0DF2FA420}"/>
              </a:ext>
            </a:extLst>
          </p:cNvPr>
          <p:cNvSpPr>
            <a:spLocks noGrp="1"/>
          </p:cNvSpPr>
          <p:nvPr>
            <p:ph idx="1"/>
          </p:nvPr>
        </p:nvSpPr>
        <p:spPr>
          <a:xfrm>
            <a:off x="1751012" y="3886200"/>
            <a:ext cx="8676222" cy="1905000"/>
          </a:xfrm>
        </p:spPr>
        <p:txBody>
          <a:bodyPr vert="horz" lIns="91440" tIns="45720" rIns="91440" bIns="45720" rtlCol="0" anchor="t">
            <a:normAutofit/>
          </a:bodyPr>
          <a:lstStyle/>
          <a:p>
            <a:pPr marL="0" indent="0" algn="ctr">
              <a:buNone/>
            </a:pPr>
            <a:r>
              <a:rPr lang="en-US" sz="2100">
                <a:gradFill flip="none" rotWithShape="1">
                  <a:gsLst>
                    <a:gs pos="0">
                      <a:schemeClr val="tx1"/>
                    </a:gs>
                    <a:gs pos="100000">
                      <a:schemeClr val="tx1">
                        <a:lumMod val="75000"/>
                      </a:schemeClr>
                    </a:gs>
                  </a:gsLst>
                  <a:lin ang="5400000" scaled="0"/>
                  <a:tileRect/>
                </a:gradFill>
              </a:rPr>
              <a:t>TEAM- CHITTI_LOKHA</a:t>
            </a:r>
          </a:p>
        </p:txBody>
      </p:sp>
    </p:spTree>
    <p:extLst>
      <p:ext uri="{BB962C8B-B14F-4D97-AF65-F5344CB8AC3E}">
        <p14:creationId xmlns:p14="http://schemas.microsoft.com/office/powerpoint/2010/main" val="36893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9282F-3300-491E-8041-338B1B459CE6}"/>
              </a:ext>
            </a:extLst>
          </p:cNvPr>
          <p:cNvSpPr>
            <a:spLocks noGrp="1"/>
          </p:cNvSpPr>
          <p:nvPr>
            <p:ph type="title"/>
          </p:nvPr>
        </p:nvSpPr>
        <p:spPr>
          <a:xfrm>
            <a:off x="565737" y="1714848"/>
            <a:ext cx="4106740" cy="1752599"/>
          </a:xfrm>
        </p:spPr>
        <p:txBody>
          <a:bodyPr vert="horz" lIns="91440" tIns="45720" rIns="91440" bIns="45720" rtlCol="0">
            <a:normAutofit/>
          </a:bodyPr>
          <a:lstStyle/>
          <a:p>
            <a:r>
              <a:rPr lang="en-US" sz="3200">
                <a:solidFill>
                  <a:srgbClr val="00B050"/>
                </a:solidFill>
                <a:highlight>
                  <a:srgbClr val="C0C0C0"/>
                </a:highlight>
              </a:rPr>
              <a:t>How UPI works</a:t>
            </a:r>
            <a:r>
              <a:rPr lang="en-US">
                <a:solidFill>
                  <a:srgbClr val="00B050"/>
                </a:solidFill>
                <a:highlight>
                  <a:srgbClr val="C0C0C0"/>
                </a:highlight>
              </a:rPr>
              <a:t>??</a:t>
            </a:r>
            <a:endParaRPr lang="en-US" sz="3200">
              <a:solidFill>
                <a:srgbClr val="00B050"/>
              </a:solidFill>
              <a:effectLst>
                <a:glow rad="38100">
                  <a:prstClr val="black">
                    <a:lumMod val="65000"/>
                    <a:lumOff val="35000"/>
                    <a:alpha val="40000"/>
                  </a:prstClr>
                </a:glow>
                <a:outerShdw blurRad="28575" dist="38100" dir="14040000" algn="tl" rotWithShape="0">
                  <a:srgbClr val="000000">
                    <a:alpha val="25000"/>
                  </a:srgbClr>
                </a:outerShdw>
              </a:effectLst>
              <a:highlight>
                <a:srgbClr val="C0C0C0"/>
              </a:highlight>
            </a:endParaRPr>
          </a:p>
        </p:txBody>
      </p:sp>
      <p:pic>
        <p:nvPicPr>
          <p:cNvPr id="4" name="Picture 4" descr="Logo, company name&#10;&#10;Description automatically generated">
            <a:extLst>
              <a:ext uri="{FF2B5EF4-FFF2-40B4-BE49-F238E27FC236}">
                <a16:creationId xmlns:a16="http://schemas.microsoft.com/office/drawing/2014/main" id="{DF72BB8B-DA5A-40C0-B5FA-965E3C08F8C4}"/>
              </a:ext>
            </a:extLst>
          </p:cNvPr>
          <p:cNvPicPr>
            <a:picLocks noChangeAspect="1"/>
          </p:cNvPicPr>
          <p:nvPr/>
        </p:nvPicPr>
        <p:blipFill>
          <a:blip r:embed="rId3"/>
          <a:stretch>
            <a:fillRect/>
          </a:stretch>
        </p:blipFill>
        <p:spPr>
          <a:xfrm>
            <a:off x="4680583" y="1951492"/>
            <a:ext cx="6817930" cy="2777581"/>
          </a:xfrm>
          <a:prstGeom prst="rect">
            <a:avLst/>
          </a:prstGeom>
        </p:spPr>
      </p:pic>
    </p:spTree>
    <p:extLst>
      <p:ext uri="{BB962C8B-B14F-4D97-AF65-F5344CB8AC3E}">
        <p14:creationId xmlns:p14="http://schemas.microsoft.com/office/powerpoint/2010/main" val="338832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AE5D3-A52F-49CF-924A-BE53A60F5496}"/>
              </a:ext>
            </a:extLst>
          </p:cNvPr>
          <p:cNvSpPr>
            <a:spLocks noGrp="1"/>
          </p:cNvSpPr>
          <p:nvPr>
            <p:ph type="title"/>
          </p:nvPr>
        </p:nvSpPr>
        <p:spPr>
          <a:xfrm>
            <a:off x="962022" y="643467"/>
            <a:ext cx="4340023" cy="5571064"/>
          </a:xfrm>
        </p:spPr>
        <p:txBody>
          <a:bodyPr anchor="ctr">
            <a:normAutofit/>
          </a:bodyPr>
          <a:lstStyle/>
          <a:p>
            <a:pPr algn="r"/>
            <a:r>
              <a:rPr lang="en-US" sz="4400"/>
              <a:t>Problem Addressed</a:t>
            </a:r>
            <a:endParaRPr lang="en-US"/>
          </a:p>
        </p:txBody>
      </p:sp>
      <p:sp>
        <p:nvSpPr>
          <p:cNvPr id="3" name="Content Placeholder 2">
            <a:extLst>
              <a:ext uri="{FF2B5EF4-FFF2-40B4-BE49-F238E27FC236}">
                <a16:creationId xmlns:a16="http://schemas.microsoft.com/office/drawing/2014/main" id="{FE6C6EF7-27C3-449E-86EF-35600C2BDB7F}"/>
              </a:ext>
            </a:extLst>
          </p:cNvPr>
          <p:cNvSpPr>
            <a:spLocks noGrp="1"/>
          </p:cNvSpPr>
          <p:nvPr>
            <p:ph idx="1"/>
          </p:nvPr>
        </p:nvSpPr>
        <p:spPr>
          <a:xfrm>
            <a:off x="6354714" y="643467"/>
            <a:ext cx="4875265" cy="5571064"/>
          </a:xfrm>
        </p:spPr>
        <p:txBody>
          <a:bodyPr vert="horz" lIns="91440" tIns="45720" rIns="91440" bIns="45720" rtlCol="0">
            <a:normAutofit/>
          </a:bodyPr>
          <a:lstStyle/>
          <a:p>
            <a:pPr>
              <a:lnSpc>
                <a:spcPct val="90000"/>
              </a:lnSpc>
              <a:buClr>
                <a:srgbClr val="8AD0D6"/>
              </a:buClr>
            </a:pPr>
            <a:endParaRPr lang="en-US"/>
          </a:p>
          <a:p>
            <a:pPr>
              <a:lnSpc>
                <a:spcPct val="90000"/>
              </a:lnSpc>
              <a:buClr>
                <a:srgbClr val="8AD0D6"/>
              </a:buClr>
            </a:pPr>
            <a:r>
              <a:rPr lang="en-US">
                <a:ea typeface="+mn-lt"/>
                <a:cs typeface="+mn-lt"/>
              </a:rPr>
              <a:t>Poor internet connectivity is the major trouble being faced by people trying to adopt digital payments.</a:t>
            </a:r>
            <a:endParaRPr lang="en-US"/>
          </a:p>
          <a:p>
            <a:pPr>
              <a:lnSpc>
                <a:spcPct val="90000"/>
              </a:lnSpc>
              <a:buClr>
                <a:srgbClr val="8AD0D6"/>
              </a:buClr>
            </a:pPr>
            <a:r>
              <a:rPr lang="en-US"/>
              <a:t>Online payments seem to be clustered around regions with better internet connectivity.</a:t>
            </a:r>
          </a:p>
          <a:p>
            <a:pPr>
              <a:lnSpc>
                <a:spcPct val="90000"/>
              </a:lnSpc>
              <a:buClr>
                <a:srgbClr val="8AD0D6"/>
              </a:buClr>
            </a:pPr>
            <a:r>
              <a:rPr lang="en-US"/>
              <a:t>Most of the existing solutions rely on assumption of having a good internet connectivity with at least one of the customer or merchant.</a:t>
            </a:r>
          </a:p>
          <a:p>
            <a:pPr>
              <a:lnSpc>
                <a:spcPct val="90000"/>
              </a:lnSpc>
              <a:buClr>
                <a:srgbClr val="8AD0D6"/>
              </a:buClr>
            </a:pPr>
            <a:r>
              <a:rPr lang="en-US"/>
              <a:t>But what if, a necessary payment is to be made and internet / </a:t>
            </a:r>
            <a:r>
              <a:rPr lang="en-US" b="1"/>
              <a:t>mobile operator services are not available at all</a:t>
            </a:r>
            <a:r>
              <a:rPr lang="en-US"/>
              <a:t>?</a:t>
            </a:r>
          </a:p>
          <a:p>
            <a:pPr>
              <a:lnSpc>
                <a:spcPct val="90000"/>
              </a:lnSpc>
              <a:buClr>
                <a:srgbClr val="8AD0D6"/>
              </a:buClr>
            </a:pPr>
            <a:endParaRPr lang="en-US"/>
          </a:p>
          <a:p>
            <a:pPr>
              <a:lnSpc>
                <a:spcPct val="90000"/>
              </a:lnSpc>
              <a:buClr>
                <a:srgbClr val="8AD0D6"/>
              </a:buClr>
            </a:pPr>
            <a:endParaRPr lang="en-US"/>
          </a:p>
        </p:txBody>
      </p:sp>
    </p:spTree>
    <p:extLst>
      <p:ext uri="{BB962C8B-B14F-4D97-AF65-F5344CB8AC3E}">
        <p14:creationId xmlns:p14="http://schemas.microsoft.com/office/powerpoint/2010/main" val="3201300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ny question marks on black background">
            <a:extLst>
              <a:ext uri="{FF2B5EF4-FFF2-40B4-BE49-F238E27FC236}">
                <a16:creationId xmlns:a16="http://schemas.microsoft.com/office/drawing/2014/main" id="{D4B46AE3-CBB4-436F-89B7-068F0904D7CC}"/>
              </a:ext>
            </a:extLst>
          </p:cNvPr>
          <p:cNvPicPr>
            <a:picLocks noChangeAspect="1"/>
          </p:cNvPicPr>
          <p:nvPr/>
        </p:nvPicPr>
        <p:blipFill rotWithShape="1">
          <a:blip r:embed="rId2">
            <a:alphaModFix amt="35000"/>
          </a:blip>
          <a:srcRect t="7787"/>
          <a:stretch/>
        </p:blipFill>
        <p:spPr>
          <a:xfrm>
            <a:off x="-65867" y="44412"/>
            <a:ext cx="12191980" cy="6857990"/>
          </a:xfrm>
          <a:prstGeom prst="rect">
            <a:avLst/>
          </a:prstGeom>
        </p:spPr>
      </p:pic>
      <p:sp>
        <p:nvSpPr>
          <p:cNvPr id="2" name="TextBox 1">
            <a:extLst>
              <a:ext uri="{FF2B5EF4-FFF2-40B4-BE49-F238E27FC236}">
                <a16:creationId xmlns:a16="http://schemas.microsoft.com/office/drawing/2014/main" id="{E27F6CA2-F1FF-40C0-ABEB-FC9AAD0796C4}"/>
              </a:ext>
            </a:extLst>
          </p:cNvPr>
          <p:cNvSpPr txBox="1"/>
          <p:nvPr/>
        </p:nvSpPr>
        <p:spPr>
          <a:xfrm>
            <a:off x="2928401" y="1380068"/>
            <a:ext cx="8574622" cy="2616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endParaRPr lang="en-US" sz="6000">
              <a:ln w="3175" cmpd="sng">
                <a:noFill/>
              </a:ln>
              <a:latin typeface="Times New Roman"/>
              <a:ea typeface="+mj-ea"/>
              <a:cs typeface="Times New Roman"/>
            </a:endParaRPr>
          </a:p>
        </p:txBody>
      </p:sp>
      <p:sp>
        <p:nvSpPr>
          <p:cNvPr id="3" name="TextBox 2">
            <a:extLst>
              <a:ext uri="{FF2B5EF4-FFF2-40B4-BE49-F238E27FC236}">
                <a16:creationId xmlns:a16="http://schemas.microsoft.com/office/drawing/2014/main" id="{CE9B38C8-59F8-4F44-97F6-4AB61F599F83}"/>
              </a:ext>
            </a:extLst>
          </p:cNvPr>
          <p:cNvSpPr txBox="1"/>
          <p:nvPr/>
        </p:nvSpPr>
        <p:spPr>
          <a:xfrm>
            <a:off x="1875972" y="2338614"/>
            <a:ext cx="88119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latin typeface="Gill Sans MT"/>
              </a:rPr>
              <a:t>HOW OUR SOLUTION WORKS? ?</a:t>
            </a:r>
          </a:p>
        </p:txBody>
      </p:sp>
    </p:spTree>
    <p:extLst>
      <p:ext uri="{BB962C8B-B14F-4D97-AF65-F5344CB8AC3E}">
        <p14:creationId xmlns:p14="http://schemas.microsoft.com/office/powerpoint/2010/main" val="25896176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ABEBC-EB96-4D19-8687-70859E732EB7}"/>
              </a:ext>
            </a:extLst>
          </p:cNvPr>
          <p:cNvSpPr txBox="1"/>
          <p:nvPr/>
        </p:nvSpPr>
        <p:spPr>
          <a:xfrm>
            <a:off x="1801307" y="1959707"/>
            <a:ext cx="965981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                              </a:t>
            </a:r>
            <a:r>
              <a:rPr lang="en-US" sz="4000" i="1">
                <a:latin typeface="Gill Sans MT"/>
              </a:rPr>
              <a:t>STEP 1</a:t>
            </a:r>
          </a:p>
          <a:p>
            <a:endParaRPr lang="en-US" sz="3600" i="1">
              <a:latin typeface="Gill Sans MT"/>
            </a:endParaRPr>
          </a:p>
          <a:p>
            <a:r>
              <a:rPr lang="en-US" sz="3600" i="1">
                <a:latin typeface="Gill Sans MT"/>
              </a:rPr>
              <a:t>ESTABLISHING THE LOCAL CONNECTION</a:t>
            </a:r>
          </a:p>
        </p:txBody>
      </p:sp>
    </p:spTree>
    <p:extLst>
      <p:ext uri="{BB962C8B-B14F-4D97-AF65-F5344CB8AC3E}">
        <p14:creationId xmlns:p14="http://schemas.microsoft.com/office/powerpoint/2010/main" val="422835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A1B8D1-1BE4-401C-83C4-8200014D0CA2}"/>
              </a:ext>
            </a:extLst>
          </p:cNvPr>
          <p:cNvSpPr txBox="1"/>
          <p:nvPr/>
        </p:nvSpPr>
        <p:spPr>
          <a:xfrm>
            <a:off x="342900" y="462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Picture 2">
            <a:extLst>
              <a:ext uri="{FF2B5EF4-FFF2-40B4-BE49-F238E27FC236}">
                <a16:creationId xmlns:a16="http://schemas.microsoft.com/office/drawing/2014/main" id="{8668BFEB-B377-4561-9FFB-A07A569F5C44}"/>
              </a:ext>
            </a:extLst>
          </p:cNvPr>
          <p:cNvPicPr>
            <a:picLocks noChangeAspect="1"/>
          </p:cNvPicPr>
          <p:nvPr/>
        </p:nvPicPr>
        <p:blipFill>
          <a:blip r:embed="rId2"/>
          <a:stretch>
            <a:fillRect/>
          </a:stretch>
        </p:blipFill>
        <p:spPr>
          <a:xfrm>
            <a:off x="6351" y="4233"/>
            <a:ext cx="12196233" cy="6849534"/>
          </a:xfrm>
          <a:prstGeom prst="rect">
            <a:avLst/>
          </a:prstGeom>
        </p:spPr>
      </p:pic>
    </p:spTree>
    <p:extLst>
      <p:ext uri="{BB962C8B-B14F-4D97-AF65-F5344CB8AC3E}">
        <p14:creationId xmlns:p14="http://schemas.microsoft.com/office/powerpoint/2010/main" val="64933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EA8513-0309-48B0-A589-E39C184FBE5C}"/>
              </a:ext>
            </a:extLst>
          </p:cNvPr>
          <p:cNvSpPr txBox="1"/>
          <p:nvPr/>
        </p:nvSpPr>
        <p:spPr>
          <a:xfrm>
            <a:off x="1531258" y="1522185"/>
            <a:ext cx="9914510"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                                </a:t>
            </a:r>
            <a:r>
              <a:rPr lang="en-US" sz="4000" i="1">
                <a:latin typeface="Gill Sans MT"/>
              </a:rPr>
              <a:t>STEP 2</a:t>
            </a:r>
          </a:p>
          <a:p>
            <a:endParaRPr lang="en-US" sz="3200" i="1">
              <a:latin typeface="Gill Sans MT"/>
            </a:endParaRPr>
          </a:p>
          <a:p>
            <a:r>
              <a:rPr lang="en-US" sz="3200" i="1">
                <a:latin typeface="Gill Sans MT"/>
              </a:rPr>
              <a:t>ONCE THE CONNECTION IS ESTABLISHED, HOW THE APPLICATION WORKS?</a:t>
            </a:r>
            <a:endParaRPr lang="en-US" sz="3200" i="1">
              <a:latin typeface="Gill Sans MT"/>
              <a:cs typeface="Calibri"/>
            </a:endParaRPr>
          </a:p>
        </p:txBody>
      </p:sp>
    </p:spTree>
    <p:extLst>
      <p:ext uri="{BB962C8B-B14F-4D97-AF65-F5344CB8AC3E}">
        <p14:creationId xmlns:p14="http://schemas.microsoft.com/office/powerpoint/2010/main" val="386443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BF13820A-A158-4652-A57A-0D56E76D9937}"/>
              </a:ext>
            </a:extLst>
          </p:cNvPr>
          <p:cNvPicPr>
            <a:picLocks noChangeAspect="1"/>
          </p:cNvPicPr>
          <p:nvPr/>
        </p:nvPicPr>
        <p:blipFill rotWithShape="1">
          <a:blip r:embed="rId3"/>
          <a:srcRect l="-249" t="-1225"/>
          <a:stretch/>
        </p:blipFill>
        <p:spPr>
          <a:xfrm>
            <a:off x="-135467" y="-82916"/>
            <a:ext cx="13635579" cy="6992064"/>
          </a:xfrm>
          <a:prstGeom prst="rect">
            <a:avLst/>
          </a:prstGeom>
        </p:spPr>
      </p:pic>
    </p:spTree>
    <p:extLst>
      <p:ext uri="{BB962C8B-B14F-4D97-AF65-F5344CB8AC3E}">
        <p14:creationId xmlns:p14="http://schemas.microsoft.com/office/powerpoint/2010/main" val="409437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ny question marks on black background">
            <a:extLst>
              <a:ext uri="{FF2B5EF4-FFF2-40B4-BE49-F238E27FC236}">
                <a16:creationId xmlns:a16="http://schemas.microsoft.com/office/drawing/2014/main" id="{73023A62-F142-4A1D-A6E9-7F9FA1BF2ED8}"/>
              </a:ext>
            </a:extLst>
          </p:cNvPr>
          <p:cNvPicPr>
            <a:picLocks noChangeAspect="1"/>
          </p:cNvPicPr>
          <p:nvPr/>
        </p:nvPicPr>
        <p:blipFill rotWithShape="1">
          <a:blip r:embed="rId2">
            <a:alphaModFix amt="35000"/>
          </a:blip>
          <a:srcRect t="7787"/>
          <a:stretch/>
        </p:blipFill>
        <p:spPr>
          <a:xfrm>
            <a:off x="-90217" y="87222"/>
            <a:ext cx="12191980" cy="6857990"/>
          </a:xfrm>
          <a:prstGeom prst="rect">
            <a:avLst/>
          </a:prstGeom>
        </p:spPr>
      </p:pic>
      <p:sp>
        <p:nvSpPr>
          <p:cNvPr id="2" name="TextBox 1">
            <a:extLst>
              <a:ext uri="{FF2B5EF4-FFF2-40B4-BE49-F238E27FC236}">
                <a16:creationId xmlns:a16="http://schemas.microsoft.com/office/drawing/2014/main" id="{56B972F6-526F-46A0-ACA3-9A4CAF2E21AE}"/>
              </a:ext>
            </a:extLst>
          </p:cNvPr>
          <p:cNvSpPr txBox="1"/>
          <p:nvPr/>
        </p:nvSpPr>
        <p:spPr>
          <a:xfrm>
            <a:off x="2206506" y="1480331"/>
            <a:ext cx="8574622" cy="2616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spcBef>
                <a:spcPct val="0"/>
              </a:spcBef>
              <a:spcAft>
                <a:spcPts val="600"/>
              </a:spcAft>
            </a:pPr>
            <a:r>
              <a:rPr lang="en-US" sz="3600" i="1">
                <a:ln w="3175" cmpd="sng">
                  <a:noFill/>
                </a:ln>
                <a:latin typeface="Gill Sans MT"/>
                <a:ea typeface="+mj-ea"/>
                <a:cs typeface="+mj-cs"/>
              </a:rPr>
              <a:t>                  </a:t>
            </a:r>
            <a:r>
              <a:rPr lang="en-US" sz="4400" i="1">
                <a:ln w="3175" cmpd="sng">
                  <a:noFill/>
                </a:ln>
                <a:latin typeface="Gill Sans MT"/>
                <a:ea typeface="+mj-ea"/>
                <a:cs typeface="+mj-cs"/>
              </a:rPr>
              <a:t>STEP 3</a:t>
            </a:r>
          </a:p>
          <a:p>
            <a:pPr>
              <a:spcBef>
                <a:spcPct val="0"/>
              </a:spcBef>
              <a:spcAft>
                <a:spcPts val="600"/>
              </a:spcAft>
            </a:pPr>
            <a:endParaRPr lang="en-US" sz="3600" i="1">
              <a:ln w="3175" cmpd="sng">
                <a:noFill/>
              </a:ln>
              <a:latin typeface="Gill Sans MT"/>
              <a:ea typeface="+mj-ea"/>
              <a:cs typeface="+mj-cs"/>
            </a:endParaRPr>
          </a:p>
          <a:p>
            <a:pPr>
              <a:spcBef>
                <a:spcPct val="0"/>
              </a:spcBef>
              <a:spcAft>
                <a:spcPts val="600"/>
              </a:spcAft>
            </a:pPr>
            <a:r>
              <a:rPr lang="en-US" sz="3600" i="1">
                <a:ln w="3175" cmpd="sng">
                  <a:noFill/>
                </a:ln>
                <a:latin typeface="Gill Sans MT"/>
                <a:ea typeface="+mj-ea"/>
                <a:cs typeface="+mj-cs"/>
              </a:rPr>
              <a:t>What happens when a user reconnects to the internet ?</a:t>
            </a:r>
            <a:endParaRPr lang="en-US" sz="3600">
              <a:latin typeface="Gill Sans MT"/>
              <a:ea typeface="+mj-ea"/>
              <a:cs typeface="+mj-cs"/>
            </a:endParaRPr>
          </a:p>
        </p:txBody>
      </p:sp>
    </p:spTree>
    <p:extLst>
      <p:ext uri="{BB962C8B-B14F-4D97-AF65-F5344CB8AC3E}">
        <p14:creationId xmlns:p14="http://schemas.microsoft.com/office/powerpoint/2010/main" val="397750864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Madison</Template>
  <Application>Microsoft Office PowerPoint</Application>
  <PresentationFormat>Widescreen</PresentationFormat>
  <Slides>19</Slides>
  <Notes>0</Notes>
  <HiddenSlides>1</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Mesh</vt:lpstr>
      <vt:lpstr>PowerPoint Presentation</vt:lpstr>
      <vt:lpstr>How UPI works??</vt:lpstr>
      <vt:lpstr>Problem Addressed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will the Transactions be stored in Mobile?</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144</cp:revision>
  <dcterms:created xsi:type="dcterms:W3CDTF">2021-05-01T13:34:20Z</dcterms:created>
  <dcterms:modified xsi:type="dcterms:W3CDTF">2021-05-02T06:25:26Z</dcterms:modified>
</cp:coreProperties>
</file>